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70" r:id="rId3"/>
    <p:sldId id="271" r:id="rId4"/>
    <p:sldId id="272" r:id="rId5"/>
    <p:sldId id="273" r:id="rId6"/>
    <p:sldId id="274" r:id="rId7"/>
    <p:sldId id="276" r:id="rId8"/>
    <p:sldId id="278" r:id="rId9"/>
    <p:sldId id="279" r:id="rId10"/>
    <p:sldId id="280" r:id="rId11"/>
    <p:sldId id="281" r:id="rId12"/>
    <p:sldId id="282" r:id="rId13"/>
    <p:sldId id="283" r:id="rId14"/>
    <p:sldId id="284" r:id="rId15"/>
    <p:sldId id="285" r:id="rId16"/>
    <p:sldId id="286" r:id="rId17"/>
    <p:sldId id="269" r:id="rId1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32"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4A3A500-1023-480F-9FA8-6AA82CB804A2}" type="datetimeFigureOut">
              <a:rPr lang="en-GB" smtClean="0"/>
              <a:t>29/02/2016</a:t>
            </a:fld>
            <a:endParaRPr lang="en-GB"/>
          </a:p>
        </p:txBody>
      </p:sp>
      <p:sp>
        <p:nvSpPr>
          <p:cNvPr id="4" name="Footer Placeholder 3"/>
          <p:cNvSpPr>
            <a:spLocks noGrp="1"/>
          </p:cNvSpPr>
          <p:nvPr>
            <p:ph type="ftr" sz="quarter" idx="2"/>
          </p:nvPr>
        </p:nvSpPr>
        <p:spPr>
          <a:xfrm>
            <a:off x="0" y="9429752"/>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2"/>
            <a:ext cx="2946400" cy="496888"/>
          </a:xfrm>
          <a:prstGeom prst="rect">
            <a:avLst/>
          </a:prstGeom>
        </p:spPr>
        <p:txBody>
          <a:bodyPr vert="horz" lIns="91440" tIns="45720" rIns="91440" bIns="45720" rtlCol="0" anchor="b"/>
          <a:lstStyle>
            <a:lvl1pPr algn="r">
              <a:defRPr sz="1200"/>
            </a:lvl1pPr>
          </a:lstStyle>
          <a:p>
            <a:fld id="{9011D7E5-CB20-4270-8B46-81F6CA09CB42}" type="slidenum">
              <a:rPr lang="en-GB" smtClean="0"/>
              <a:t>‹#›</a:t>
            </a:fld>
            <a:endParaRPr lang="en-GB"/>
          </a:p>
        </p:txBody>
      </p:sp>
    </p:spTree>
    <p:extLst>
      <p:ext uri="{BB962C8B-B14F-4D97-AF65-F5344CB8AC3E}">
        <p14:creationId xmlns:p14="http://schemas.microsoft.com/office/powerpoint/2010/main" val="12138369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Palatino Linotype" panose="02040502050505030304" pitchFamily="18"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Palatino Linotype" panose="0204050205050503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61ABE11A-A662-4D65-8324-C6084697F10F}" type="datetimeFigureOut">
              <a:rPr lang="en-GB" smtClean="0"/>
              <a:t>29/02/2016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A2F40F-A804-461E-9A34-8BC00F3F2AEB}" type="slidenum">
              <a:rPr lang="en-GB" smtClean="0"/>
              <a:t>‹#›</a:t>
            </a:fld>
            <a:endParaRPr lang="en-GB"/>
          </a:p>
        </p:txBody>
      </p:sp>
      <p:grpSp>
        <p:nvGrpSpPr>
          <p:cNvPr id="16" name="Group 15"/>
          <p:cNvGrpSpPr/>
          <p:nvPr userDrawn="1"/>
        </p:nvGrpSpPr>
        <p:grpSpPr>
          <a:xfrm>
            <a:off x="0" y="6006224"/>
            <a:ext cx="12192000" cy="877298"/>
            <a:chOff x="0" y="6006224"/>
            <a:chExt cx="12192000" cy="877298"/>
          </a:xfrm>
        </p:grpSpPr>
        <p:sp>
          <p:nvSpPr>
            <p:cNvPr id="7" name="Rectangle 6"/>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5" name="Rectangle 14"/>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2105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Palatino Linotype" panose="02040502050505030304" pitchFamily="18" charset="0"/>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p:txBody>
          <a:bodyPr vert="eaVert"/>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ABE11A-A662-4D65-8324-C6084697F10F}" type="datetimeFigureOut">
              <a:rPr lang="en-GB" smtClean="0"/>
              <a:t>29/02/2016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A2F40F-A804-461E-9A34-8BC00F3F2AEB}" type="slidenum">
              <a:rPr lang="en-GB" smtClean="0"/>
              <a:t>‹#›</a:t>
            </a:fld>
            <a:endParaRPr lang="en-GB"/>
          </a:p>
        </p:txBody>
      </p:sp>
      <p:grpSp>
        <p:nvGrpSpPr>
          <p:cNvPr id="7" name="Group 6"/>
          <p:cNvGrpSpPr/>
          <p:nvPr userDrawn="1"/>
        </p:nvGrpSpPr>
        <p:grpSpPr>
          <a:xfrm>
            <a:off x="0" y="6006224"/>
            <a:ext cx="12192000" cy="877298"/>
            <a:chOff x="0" y="6006224"/>
            <a:chExt cx="12192000" cy="877298"/>
          </a:xfrm>
        </p:grpSpPr>
        <p:sp>
          <p:nvSpPr>
            <p:cNvPr id="8" name="Rectangle 7"/>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0" name="Rectangle 9"/>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332372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latin typeface="Palatino Linotype" panose="02040502050505030304" pitchFamily="18" charset="0"/>
              </a:defRPr>
            </a:lvl1pPr>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61ABE11A-A662-4D65-8324-C6084697F10F}" type="datetimeFigureOut">
              <a:rPr lang="en-GB" smtClean="0"/>
              <a:t>29/02/2016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A2F40F-A804-461E-9A34-8BC00F3F2AEB}" type="slidenum">
              <a:rPr lang="en-GB" smtClean="0"/>
              <a:t>‹#›</a:t>
            </a:fld>
            <a:endParaRPr lang="en-GB"/>
          </a:p>
        </p:txBody>
      </p:sp>
      <p:grpSp>
        <p:nvGrpSpPr>
          <p:cNvPr id="7" name="Group 6"/>
          <p:cNvGrpSpPr/>
          <p:nvPr userDrawn="1"/>
        </p:nvGrpSpPr>
        <p:grpSpPr>
          <a:xfrm>
            <a:off x="0" y="6006224"/>
            <a:ext cx="12192000" cy="877298"/>
            <a:chOff x="0" y="6006224"/>
            <a:chExt cx="12192000" cy="877298"/>
          </a:xfrm>
        </p:grpSpPr>
        <p:sp>
          <p:nvSpPr>
            <p:cNvPr id="8" name="Rectangle 7"/>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0" name="Rectangle 9"/>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18027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Palatino Linotype" panose="02040502050505030304" pitchFamily="18" charset="0"/>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61ABE11A-A662-4D65-8324-C6084697F10F}" type="datetimeFigureOut">
              <a:rPr lang="en-GB" smtClean="0"/>
              <a:t>29/02/2016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A2F40F-A804-461E-9A34-8BC00F3F2AEB}" type="slidenum">
              <a:rPr lang="en-GB" smtClean="0"/>
              <a:t>‹#›</a:t>
            </a:fld>
            <a:endParaRPr lang="en-GB"/>
          </a:p>
        </p:txBody>
      </p:sp>
      <p:grpSp>
        <p:nvGrpSpPr>
          <p:cNvPr id="7" name="Group 6"/>
          <p:cNvGrpSpPr/>
          <p:nvPr userDrawn="1"/>
        </p:nvGrpSpPr>
        <p:grpSpPr>
          <a:xfrm>
            <a:off x="0" y="6006224"/>
            <a:ext cx="12192000" cy="877298"/>
            <a:chOff x="0" y="6006224"/>
            <a:chExt cx="12192000" cy="877298"/>
          </a:xfrm>
        </p:grpSpPr>
        <p:sp>
          <p:nvSpPr>
            <p:cNvPr id="8" name="Rectangle 7"/>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0" name="Rectangle 9"/>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77174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ABE11A-A662-4D65-8324-C6084697F10F}" type="datetimeFigureOut">
              <a:rPr lang="en-GB" smtClean="0"/>
              <a:t>29/02/2016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A2F40F-A804-461E-9A34-8BC00F3F2AEB}" type="slidenum">
              <a:rPr lang="en-GB" smtClean="0"/>
              <a:t>‹#›</a:t>
            </a:fld>
            <a:endParaRPr lang="en-GB"/>
          </a:p>
        </p:txBody>
      </p:sp>
      <p:grpSp>
        <p:nvGrpSpPr>
          <p:cNvPr id="7" name="Group 6"/>
          <p:cNvGrpSpPr/>
          <p:nvPr userDrawn="1"/>
        </p:nvGrpSpPr>
        <p:grpSpPr>
          <a:xfrm>
            <a:off x="0" y="6006224"/>
            <a:ext cx="12192000" cy="877298"/>
            <a:chOff x="0" y="6006224"/>
            <a:chExt cx="12192000" cy="877298"/>
          </a:xfrm>
        </p:grpSpPr>
        <p:sp>
          <p:nvSpPr>
            <p:cNvPr id="8" name="Rectangle 7"/>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0" name="Rectangle 9"/>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62191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Palatino Linotype" panose="02040502050505030304" pitchFamily="18" charset="0"/>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61ABE11A-A662-4D65-8324-C6084697F10F}" type="datetimeFigureOut">
              <a:rPr lang="en-GB" smtClean="0"/>
              <a:t>29/02/2016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A2F40F-A804-461E-9A34-8BC00F3F2AEB}" type="slidenum">
              <a:rPr lang="en-GB" smtClean="0"/>
              <a:t>‹#›</a:t>
            </a:fld>
            <a:endParaRPr lang="en-GB"/>
          </a:p>
        </p:txBody>
      </p:sp>
      <p:grpSp>
        <p:nvGrpSpPr>
          <p:cNvPr id="8" name="Group 7"/>
          <p:cNvGrpSpPr/>
          <p:nvPr userDrawn="1"/>
        </p:nvGrpSpPr>
        <p:grpSpPr>
          <a:xfrm>
            <a:off x="0" y="6006224"/>
            <a:ext cx="12192000" cy="877298"/>
            <a:chOff x="0" y="6006224"/>
            <a:chExt cx="12192000" cy="877298"/>
          </a:xfrm>
        </p:grpSpPr>
        <p:sp>
          <p:nvSpPr>
            <p:cNvPr id="9" name="Rectangle 8"/>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1" name="Rectangle 10"/>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98140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latin typeface="Palatino Linotype" panose="02040502050505030304" pitchFamily="18"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Palatino Linotype" panose="0204050205050503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Palatino Linotype" panose="0204050205050503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61ABE11A-A662-4D65-8324-C6084697F10F}" type="datetimeFigureOut">
              <a:rPr lang="en-GB" smtClean="0"/>
              <a:t>29/02/2016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A2F40F-A804-461E-9A34-8BC00F3F2AEB}" type="slidenum">
              <a:rPr lang="en-GB" smtClean="0"/>
              <a:t>‹#›</a:t>
            </a:fld>
            <a:endParaRPr lang="en-GB"/>
          </a:p>
        </p:txBody>
      </p:sp>
      <p:grpSp>
        <p:nvGrpSpPr>
          <p:cNvPr id="10" name="Group 9"/>
          <p:cNvGrpSpPr/>
          <p:nvPr userDrawn="1"/>
        </p:nvGrpSpPr>
        <p:grpSpPr>
          <a:xfrm>
            <a:off x="0" y="6006224"/>
            <a:ext cx="12192000" cy="877298"/>
            <a:chOff x="0" y="6006224"/>
            <a:chExt cx="12192000" cy="877298"/>
          </a:xfrm>
        </p:grpSpPr>
        <p:sp>
          <p:nvSpPr>
            <p:cNvPr id="11" name="Rectangle 10"/>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3" name="Rectangle 12"/>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08038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Palatino Linotype" panose="02040502050505030304" pitchFamily="18" charset="0"/>
              </a:defRPr>
            </a:lvl1p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ABE11A-A662-4D65-8324-C6084697F10F}" type="datetimeFigureOut">
              <a:rPr lang="en-GB" smtClean="0"/>
              <a:t>29/02/2016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A2F40F-A804-461E-9A34-8BC00F3F2AEB}" type="slidenum">
              <a:rPr lang="en-GB" smtClean="0"/>
              <a:t>‹#›</a:t>
            </a:fld>
            <a:endParaRPr lang="en-GB"/>
          </a:p>
        </p:txBody>
      </p:sp>
      <p:grpSp>
        <p:nvGrpSpPr>
          <p:cNvPr id="6" name="Group 5"/>
          <p:cNvGrpSpPr/>
          <p:nvPr userDrawn="1"/>
        </p:nvGrpSpPr>
        <p:grpSpPr>
          <a:xfrm>
            <a:off x="0" y="6006224"/>
            <a:ext cx="12192000" cy="877298"/>
            <a:chOff x="0" y="6006224"/>
            <a:chExt cx="12192000" cy="877298"/>
          </a:xfrm>
        </p:grpSpPr>
        <p:sp>
          <p:nvSpPr>
            <p:cNvPr id="7" name="Rectangle 6"/>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9" name="Rectangle 8"/>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05291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BE11A-A662-4D65-8324-C6084697F10F}" type="datetimeFigureOut">
              <a:rPr lang="en-GB" smtClean="0"/>
              <a:t>29/02/2016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A2F40F-A804-461E-9A34-8BC00F3F2AEB}" type="slidenum">
              <a:rPr lang="en-GB" smtClean="0"/>
              <a:t>‹#›</a:t>
            </a:fld>
            <a:endParaRPr lang="en-GB"/>
          </a:p>
        </p:txBody>
      </p:sp>
      <p:grpSp>
        <p:nvGrpSpPr>
          <p:cNvPr id="5" name="Group 4"/>
          <p:cNvGrpSpPr/>
          <p:nvPr userDrawn="1"/>
        </p:nvGrpSpPr>
        <p:grpSpPr>
          <a:xfrm>
            <a:off x="0" y="6006224"/>
            <a:ext cx="12192000" cy="877298"/>
            <a:chOff x="0" y="6006224"/>
            <a:chExt cx="12192000" cy="877298"/>
          </a:xfrm>
        </p:grpSpPr>
        <p:sp>
          <p:nvSpPr>
            <p:cNvPr id="6" name="Rectangle 5"/>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8" name="Rectangle 7"/>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579256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Palatino Linotype" panose="02040502050505030304" pitchFamily="18"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atin typeface="Palatino Linotype" panose="02040502050505030304" pitchFamily="18" charset="0"/>
              </a:defRPr>
            </a:lvl1pPr>
            <a:lvl2pPr>
              <a:defRPr sz="2800">
                <a:latin typeface="Palatino Linotype" panose="02040502050505030304" pitchFamily="18" charset="0"/>
              </a:defRPr>
            </a:lvl2pPr>
            <a:lvl3pPr>
              <a:defRPr sz="2400">
                <a:latin typeface="Palatino Linotype" panose="02040502050505030304" pitchFamily="18" charset="0"/>
              </a:defRPr>
            </a:lvl3pPr>
            <a:lvl4pPr>
              <a:defRPr sz="2000">
                <a:latin typeface="Palatino Linotype" panose="02040502050505030304" pitchFamily="18" charset="0"/>
              </a:defRPr>
            </a:lvl4pPr>
            <a:lvl5pPr>
              <a:defRPr sz="2000">
                <a:latin typeface="Palatino Linotype" panose="02040502050505030304" pitchFamily="18"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Palatino Linotype" panose="0204050205050503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ABE11A-A662-4D65-8324-C6084697F10F}" type="datetimeFigureOut">
              <a:rPr lang="en-GB" smtClean="0"/>
              <a:t>29/02/2016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A2F40F-A804-461E-9A34-8BC00F3F2AEB}" type="slidenum">
              <a:rPr lang="en-GB" smtClean="0"/>
              <a:t>‹#›</a:t>
            </a:fld>
            <a:endParaRPr lang="en-GB"/>
          </a:p>
        </p:txBody>
      </p:sp>
      <p:grpSp>
        <p:nvGrpSpPr>
          <p:cNvPr id="8" name="Group 7"/>
          <p:cNvGrpSpPr/>
          <p:nvPr userDrawn="1"/>
        </p:nvGrpSpPr>
        <p:grpSpPr>
          <a:xfrm>
            <a:off x="0" y="6006224"/>
            <a:ext cx="12192000" cy="877298"/>
            <a:chOff x="0" y="6006224"/>
            <a:chExt cx="12192000" cy="877298"/>
          </a:xfrm>
        </p:grpSpPr>
        <p:sp>
          <p:nvSpPr>
            <p:cNvPr id="9" name="Rectangle 8"/>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1" name="Rectangle 10"/>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189188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Palatino Linotype" panose="02040502050505030304" pitchFamily="18" charset="0"/>
              </a:defRPr>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atin typeface="Palatino Linotype" panose="020405020505050303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Palatino Linotype" panose="0204050205050503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ABE11A-A662-4D65-8324-C6084697F10F}" type="datetimeFigureOut">
              <a:rPr lang="en-GB" smtClean="0"/>
              <a:t>29/02/2016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A2F40F-A804-461E-9A34-8BC00F3F2AEB}" type="slidenum">
              <a:rPr lang="en-GB" smtClean="0"/>
              <a:t>‹#›</a:t>
            </a:fld>
            <a:endParaRPr lang="en-GB"/>
          </a:p>
        </p:txBody>
      </p:sp>
      <p:grpSp>
        <p:nvGrpSpPr>
          <p:cNvPr id="8" name="Group 7"/>
          <p:cNvGrpSpPr/>
          <p:nvPr userDrawn="1"/>
        </p:nvGrpSpPr>
        <p:grpSpPr>
          <a:xfrm>
            <a:off x="0" y="6006224"/>
            <a:ext cx="12192000" cy="877298"/>
            <a:chOff x="0" y="6006224"/>
            <a:chExt cx="12192000" cy="877298"/>
          </a:xfrm>
        </p:grpSpPr>
        <p:sp>
          <p:nvSpPr>
            <p:cNvPr id="9" name="Rectangle 8"/>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1" name="Rectangle 10"/>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067356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BE11A-A662-4D65-8324-C6084697F10F}" type="datetimeFigureOut">
              <a:rPr lang="en-GB" smtClean="0"/>
              <a:t>29/02/2016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2F40F-A804-461E-9A34-8BC00F3F2AEB}" type="slidenum">
              <a:rPr lang="en-GB" smtClean="0"/>
              <a:t>‹#›</a:t>
            </a:fld>
            <a:endParaRPr lang="en-GB"/>
          </a:p>
        </p:txBody>
      </p:sp>
      <p:grpSp>
        <p:nvGrpSpPr>
          <p:cNvPr id="7" name="Group 6"/>
          <p:cNvGrpSpPr/>
          <p:nvPr userDrawn="1"/>
        </p:nvGrpSpPr>
        <p:grpSpPr>
          <a:xfrm>
            <a:off x="0" y="6006224"/>
            <a:ext cx="12192000" cy="877298"/>
            <a:chOff x="0" y="6006224"/>
            <a:chExt cx="12192000" cy="877298"/>
          </a:xfrm>
        </p:grpSpPr>
        <p:sp>
          <p:nvSpPr>
            <p:cNvPr id="8" name="Rectangle 7"/>
            <p:cNvSpPr/>
            <p:nvPr userDrawn="1"/>
          </p:nvSpPr>
          <p:spPr>
            <a:xfrm>
              <a:off x="0" y="6203576"/>
              <a:ext cx="12192000" cy="679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000" dirty="0" smtClean="0">
                <a:solidFill>
                  <a:schemeClr val="tx1"/>
                </a:solidFill>
                <a:latin typeface="Palatino Linotype" panose="02040502050505030304" pitchFamily="18" charset="0"/>
              </a:endParaRPr>
            </a:p>
            <a:p>
              <a:pPr algn="l"/>
              <a:endParaRPr lang="en-GB" sz="1000" dirty="0" smtClean="0">
                <a:solidFill>
                  <a:schemeClr val="tx1"/>
                </a:solidFill>
                <a:latin typeface="Palatino Linotype" panose="02040502050505030304" pitchFamily="18" charset="0"/>
              </a:endParaRPr>
            </a:p>
            <a:p>
              <a:pPr algn="l"/>
              <a:r>
                <a:rPr lang="en-GB" sz="1000" dirty="0" smtClean="0">
                  <a:solidFill>
                    <a:schemeClr val="tx1"/>
                  </a:solidFill>
                  <a:latin typeface="Palatino Linotype" panose="02040502050505030304" pitchFamily="18" charset="0"/>
                </a:rPr>
                <a:t>www.clarkholt.com</a:t>
              </a:r>
            </a:p>
            <a:p>
              <a:pPr algn="l"/>
              <a:r>
                <a:rPr lang="en-GB" sz="1000" dirty="0" smtClean="0">
                  <a:solidFill>
                    <a:schemeClr val="tx1"/>
                  </a:solidFill>
                  <a:latin typeface="Palatino Linotype" panose="02040502050505030304" pitchFamily="18" charset="0"/>
                </a:rPr>
                <a:t>Clark Holt Limited (Co.</a:t>
              </a:r>
              <a:r>
                <a:rPr lang="en-GB" sz="1000" baseline="0" dirty="0" smtClean="0">
                  <a:solidFill>
                    <a:schemeClr val="tx1"/>
                  </a:solidFill>
                  <a:latin typeface="Palatino Linotype" panose="02040502050505030304" pitchFamily="18" charset="0"/>
                </a:rPr>
                <a:t> No. 8774683), </a:t>
              </a:r>
              <a:r>
                <a:rPr lang="en-GB" sz="1000" dirty="0" smtClean="0">
                  <a:solidFill>
                    <a:schemeClr val="tx1"/>
                  </a:solidFill>
                  <a:latin typeface="Palatino Linotype" panose="02040502050505030304" pitchFamily="18" charset="0"/>
                </a:rPr>
                <a:t>Hardwick House,</a:t>
              </a:r>
              <a:r>
                <a:rPr lang="en-GB" sz="1000" baseline="0" dirty="0" smtClean="0">
                  <a:solidFill>
                    <a:schemeClr val="tx1"/>
                  </a:solidFill>
                  <a:latin typeface="Palatino Linotype" panose="02040502050505030304" pitchFamily="18" charset="0"/>
                </a:rPr>
                <a:t> Prospect Place, Swindon, SN1 3LJ</a:t>
              </a:r>
            </a:p>
            <a:p>
              <a:pPr algn="l"/>
              <a:r>
                <a:rPr lang="en-GB" sz="1000" baseline="0" dirty="0" smtClean="0">
                  <a:solidFill>
                    <a:schemeClr val="tx1"/>
                  </a:solidFill>
                  <a:latin typeface="Palatino Linotype" panose="02040502050505030304" pitchFamily="18" charset="0"/>
                </a:rPr>
                <a:t>Authorised and regulated by the Solicitors Regulation Authority (SRA No. 607809)</a:t>
              </a:r>
              <a:endParaRPr lang="en-GB" dirty="0" smtClean="0">
                <a:solidFill>
                  <a:schemeClr val="tx1"/>
                </a:solidFill>
                <a:latin typeface="Palatino Linotype" panose="02040502050505030304" pitchFamily="18" charset="0"/>
              </a:endParaRPr>
            </a:p>
            <a:p>
              <a:pPr algn="l"/>
              <a:endParaRPr lang="en-GB" dirty="0">
                <a:solidFill>
                  <a:schemeClr val="tx1"/>
                </a:solidFill>
              </a:endParaRP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040468" y="6316478"/>
              <a:ext cx="2039973" cy="471622"/>
            </a:xfrm>
            <a:prstGeom prst="rect">
              <a:avLst/>
            </a:prstGeom>
          </p:spPr>
        </p:pic>
        <p:sp>
          <p:nvSpPr>
            <p:cNvPr id="10" name="Rectangle 9"/>
            <p:cNvSpPr/>
            <p:nvPr userDrawn="1"/>
          </p:nvSpPr>
          <p:spPr>
            <a:xfrm>
              <a:off x="0" y="6006224"/>
              <a:ext cx="12192000" cy="2136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901109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Palatino Linotype" panose="020405020505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92183"/>
            <a:ext cx="9144000" cy="2387600"/>
          </a:xfrm>
        </p:spPr>
        <p:txBody>
          <a:bodyPr>
            <a:normAutofit fontScale="90000"/>
          </a:bodyPr>
          <a:lstStyle/>
          <a:p>
            <a:pPr>
              <a:lnSpc>
                <a:spcPts val="7200"/>
              </a:lnSpc>
            </a:pPr>
            <a:r>
              <a:rPr lang="en-GB" dirty="0" smtClean="0"/>
              <a:t>Data sharing requirements in the current information governance landscape</a:t>
            </a:r>
            <a:endParaRPr lang="en-GB" dirty="0"/>
          </a:p>
        </p:txBody>
      </p:sp>
      <p:sp>
        <p:nvSpPr>
          <p:cNvPr id="3" name="Subtitle 2"/>
          <p:cNvSpPr>
            <a:spLocks noGrp="1"/>
          </p:cNvSpPr>
          <p:nvPr>
            <p:ph type="subTitle" idx="1"/>
          </p:nvPr>
        </p:nvSpPr>
        <p:spPr>
          <a:xfrm>
            <a:off x="1524000" y="3078051"/>
            <a:ext cx="9144000" cy="2794715"/>
          </a:xfrm>
        </p:spPr>
        <p:txBody>
          <a:bodyPr>
            <a:normAutofit/>
          </a:bodyPr>
          <a:lstStyle/>
          <a:p>
            <a:endParaRPr lang="en-GB" dirty="0" smtClean="0"/>
          </a:p>
          <a:p>
            <a:r>
              <a:rPr lang="en-GB" sz="4000" dirty="0" smtClean="0"/>
              <a:t>2 March 2016</a:t>
            </a:r>
          </a:p>
          <a:p>
            <a:endParaRPr lang="en-GB" sz="4000" dirty="0"/>
          </a:p>
          <a:p>
            <a:r>
              <a:rPr lang="en-GB" sz="4000" dirty="0" smtClean="0"/>
              <a:t>Matthew Wolton</a:t>
            </a:r>
            <a:endParaRPr lang="en-GB" sz="4000" dirty="0"/>
          </a:p>
        </p:txBody>
      </p:sp>
    </p:spTree>
    <p:extLst>
      <p:ext uri="{BB962C8B-B14F-4D97-AF65-F5344CB8AC3E}">
        <p14:creationId xmlns:p14="http://schemas.microsoft.com/office/powerpoint/2010/main" val="20455599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lstStyle/>
          <a:p>
            <a:pPr marL="0" indent="0">
              <a:lnSpc>
                <a:spcPct val="100000"/>
              </a:lnSpc>
              <a:buNone/>
            </a:pPr>
            <a:r>
              <a:rPr lang="en-GB" altLang="en-US" dirty="0" smtClean="0"/>
              <a:t>Schedule 2 conditions (examples):</a:t>
            </a:r>
          </a:p>
          <a:p>
            <a:pPr marL="357188" indent="-357188">
              <a:lnSpc>
                <a:spcPct val="100000"/>
              </a:lnSpc>
            </a:pPr>
            <a:r>
              <a:rPr lang="en-GB" altLang="en-US" dirty="0" smtClean="0"/>
              <a:t>consent </a:t>
            </a:r>
            <a:r>
              <a:rPr lang="en-GB" altLang="en-US" dirty="0"/>
              <a:t>has been </a:t>
            </a:r>
            <a:r>
              <a:rPr lang="en-GB" altLang="en-US" dirty="0" smtClean="0"/>
              <a:t>obtained from the data subject</a:t>
            </a:r>
            <a:endParaRPr lang="en-GB" altLang="en-US" dirty="0"/>
          </a:p>
          <a:p>
            <a:pPr marL="357188" indent="-357188">
              <a:lnSpc>
                <a:spcPct val="100000"/>
              </a:lnSpc>
            </a:pPr>
            <a:r>
              <a:rPr lang="en-GB" altLang="en-US" dirty="0"/>
              <a:t>processing is in the vital interests of the data subject</a:t>
            </a:r>
          </a:p>
          <a:p>
            <a:pPr marL="357188" indent="-357188">
              <a:lnSpc>
                <a:spcPct val="100000"/>
              </a:lnSpc>
            </a:pPr>
            <a:r>
              <a:rPr lang="en-GB" altLang="en-US" dirty="0"/>
              <a:t>processing is “necessary for the exercise of functions of a public nature exercised in the public interest by any person”</a:t>
            </a:r>
          </a:p>
          <a:p>
            <a:pPr marL="357188" indent="-357188">
              <a:lnSpc>
                <a:spcPct val="100000"/>
              </a:lnSpc>
            </a:pPr>
            <a:r>
              <a:rPr lang="en-GB" altLang="en-US" dirty="0"/>
              <a:t>processing is necessary for the purposes of legitimate interests pursued by the data controller or by the third party or parties to whom the data is disclosed</a:t>
            </a:r>
            <a:endParaRPr lang="en-US" altLang="en-US" dirty="0"/>
          </a:p>
          <a:p>
            <a:endParaRPr lang="en-GB" dirty="0"/>
          </a:p>
        </p:txBody>
      </p:sp>
    </p:spTree>
    <p:extLst>
      <p:ext uri="{BB962C8B-B14F-4D97-AF65-F5344CB8AC3E}">
        <p14:creationId xmlns:p14="http://schemas.microsoft.com/office/powerpoint/2010/main" val="3457037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lstStyle/>
          <a:p>
            <a:pPr marL="0" indent="0">
              <a:buNone/>
            </a:pPr>
            <a:r>
              <a:rPr lang="en-GB" altLang="en-US" dirty="0"/>
              <a:t>Schedule 3 </a:t>
            </a:r>
            <a:r>
              <a:rPr lang="en-GB" altLang="en-US" dirty="0" smtClean="0"/>
              <a:t>conditions (examples):</a:t>
            </a:r>
            <a:endParaRPr lang="en-GB" altLang="en-US" dirty="0"/>
          </a:p>
          <a:p>
            <a:pPr marL="360000" indent="-360000"/>
            <a:r>
              <a:rPr lang="en-GB" altLang="en-US" dirty="0" smtClean="0"/>
              <a:t>explicit </a:t>
            </a:r>
            <a:r>
              <a:rPr lang="en-GB" altLang="en-US" dirty="0"/>
              <a:t>consent has been </a:t>
            </a:r>
            <a:r>
              <a:rPr lang="en-GB" altLang="en-US" dirty="0" smtClean="0"/>
              <a:t>obtained from the data subject</a:t>
            </a:r>
            <a:endParaRPr lang="en-GB" altLang="en-US" dirty="0"/>
          </a:p>
          <a:p>
            <a:pPr marL="360000" indent="-360000"/>
            <a:r>
              <a:rPr lang="en-GB" altLang="en-US" dirty="0"/>
              <a:t>processing is necessary for protecting the vital interests of the data subject or another person </a:t>
            </a:r>
            <a:r>
              <a:rPr lang="en-GB" altLang="en-US" i="1" dirty="0"/>
              <a:t>and </a:t>
            </a:r>
            <a:r>
              <a:rPr lang="en-GB" altLang="en-US" dirty="0" smtClean="0"/>
              <a:t>it </a:t>
            </a:r>
            <a:r>
              <a:rPr lang="en-GB" altLang="en-US" dirty="0"/>
              <a:t>is either impossible or unreasonable for explicit consent to be obtained</a:t>
            </a:r>
          </a:p>
          <a:p>
            <a:pPr marL="360000" indent="-360000"/>
            <a:r>
              <a:rPr lang="en-GB" altLang="en-US" dirty="0"/>
              <a:t>processing is necessary for medical purposes and is undertaken by a medical professional, or equivalent other professional, who owes a duty of confidentiality with regard to patient </a:t>
            </a:r>
            <a:r>
              <a:rPr lang="en-GB" altLang="en-US" dirty="0" smtClean="0"/>
              <a:t>information</a:t>
            </a:r>
            <a:endParaRPr lang="en-GB" dirty="0"/>
          </a:p>
        </p:txBody>
      </p:sp>
    </p:spTree>
    <p:extLst>
      <p:ext uri="{BB962C8B-B14F-4D97-AF65-F5344CB8AC3E}">
        <p14:creationId xmlns:p14="http://schemas.microsoft.com/office/powerpoint/2010/main" val="179085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normAutofit/>
          </a:bodyPr>
          <a:lstStyle/>
          <a:p>
            <a:pPr marL="360000" indent="-360000">
              <a:lnSpc>
                <a:spcPct val="110000"/>
              </a:lnSpc>
              <a:spcAft>
                <a:spcPts val="1200"/>
              </a:spcAft>
              <a:buFontTx/>
              <a:buNone/>
            </a:pPr>
            <a:r>
              <a:rPr lang="en-GB" altLang="en-US" dirty="0" smtClean="0"/>
              <a:t>2.</a:t>
            </a:r>
            <a:r>
              <a:rPr lang="en-GB" altLang="en-US" dirty="0"/>
              <a:t>	</a:t>
            </a:r>
            <a:r>
              <a:rPr lang="en-US" altLang="en-US" dirty="0"/>
              <a:t>Personal data shall be obtained only for one or more specified and lawful purposes, and shall not be further processed in any manner incompatible with that purpose or those purposes.</a:t>
            </a:r>
          </a:p>
          <a:p>
            <a:pPr marL="360000" indent="-360000">
              <a:lnSpc>
                <a:spcPct val="110000"/>
              </a:lnSpc>
              <a:spcAft>
                <a:spcPts val="1200"/>
              </a:spcAft>
              <a:buFontTx/>
              <a:buNone/>
            </a:pPr>
            <a:r>
              <a:rPr lang="en-GB" altLang="en-US" dirty="0" smtClean="0"/>
              <a:t>3.	</a:t>
            </a:r>
            <a:r>
              <a:rPr lang="en-US" altLang="en-US" dirty="0" smtClean="0"/>
              <a:t>Personal </a:t>
            </a:r>
            <a:r>
              <a:rPr lang="en-US" altLang="en-US" dirty="0"/>
              <a:t>data shall be adequate, relevant and not excessive in relation to the purpose or purposes for which they are processed. </a:t>
            </a:r>
            <a:endParaRPr lang="en-US" altLang="en-US" dirty="0" smtClean="0"/>
          </a:p>
        </p:txBody>
      </p:sp>
    </p:spTree>
    <p:extLst>
      <p:ext uri="{BB962C8B-B14F-4D97-AF65-F5344CB8AC3E}">
        <p14:creationId xmlns:p14="http://schemas.microsoft.com/office/powerpoint/2010/main" val="1687226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lstStyle/>
          <a:p>
            <a:pPr marL="360000" indent="-360000">
              <a:lnSpc>
                <a:spcPct val="110000"/>
              </a:lnSpc>
              <a:spcAft>
                <a:spcPts val="1200"/>
              </a:spcAft>
              <a:buNone/>
            </a:pPr>
            <a:r>
              <a:rPr lang="en-GB" altLang="en-US" dirty="0"/>
              <a:t>4.	</a:t>
            </a:r>
            <a:r>
              <a:rPr lang="en-US" altLang="en-US" dirty="0"/>
              <a:t>Personal data shall be accurate and, where necessary, kept up to date. </a:t>
            </a:r>
          </a:p>
          <a:p>
            <a:pPr marL="360000" indent="-360000">
              <a:lnSpc>
                <a:spcPct val="110000"/>
              </a:lnSpc>
              <a:spcAft>
                <a:spcPts val="1200"/>
              </a:spcAft>
              <a:buFontTx/>
              <a:buNone/>
            </a:pPr>
            <a:r>
              <a:rPr lang="en-GB" altLang="en-US" dirty="0" smtClean="0"/>
              <a:t>5.</a:t>
            </a:r>
            <a:r>
              <a:rPr lang="en-GB" altLang="en-US" dirty="0"/>
              <a:t>	</a:t>
            </a:r>
            <a:r>
              <a:rPr lang="en-US" altLang="en-US" dirty="0"/>
              <a:t>Personal data processed for any purpose or purposes shall not be kept for longer than is necessary for that purpose or those purposes. </a:t>
            </a:r>
          </a:p>
          <a:p>
            <a:pPr marL="360000" indent="-360000">
              <a:lnSpc>
                <a:spcPct val="110000"/>
              </a:lnSpc>
              <a:buFontTx/>
              <a:buNone/>
            </a:pPr>
            <a:r>
              <a:rPr lang="en-GB" altLang="en-US" dirty="0" smtClean="0"/>
              <a:t>6.</a:t>
            </a:r>
            <a:r>
              <a:rPr lang="en-GB" altLang="en-US" dirty="0"/>
              <a:t>	</a:t>
            </a:r>
            <a:r>
              <a:rPr lang="en-US" altLang="en-US" dirty="0"/>
              <a:t>Personal data shall be processed in accordance with the rights of data subjects under this Act. </a:t>
            </a:r>
          </a:p>
          <a:p>
            <a:pPr marL="0" indent="0">
              <a:buNone/>
            </a:pPr>
            <a:endParaRPr lang="en-GB" dirty="0"/>
          </a:p>
        </p:txBody>
      </p:sp>
    </p:spTree>
    <p:extLst>
      <p:ext uri="{BB962C8B-B14F-4D97-AF65-F5344CB8AC3E}">
        <p14:creationId xmlns:p14="http://schemas.microsoft.com/office/powerpoint/2010/main" val="4111105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lstStyle/>
          <a:p>
            <a:pPr marL="360000" indent="-360000">
              <a:lnSpc>
                <a:spcPct val="100000"/>
              </a:lnSpc>
              <a:spcAft>
                <a:spcPts val="800"/>
              </a:spcAft>
              <a:buFontTx/>
              <a:buNone/>
            </a:pPr>
            <a:r>
              <a:rPr lang="en-GB" altLang="en-US" dirty="0" smtClean="0"/>
              <a:t>7.</a:t>
            </a:r>
            <a:r>
              <a:rPr lang="en-GB" altLang="en-US" dirty="0"/>
              <a:t>	</a:t>
            </a:r>
            <a:r>
              <a:rPr lang="en-US" altLang="en-US" dirty="0"/>
              <a:t>Appropriate technical and organisational measures shall be taken against unauthorised or unlawful processing of personal data and against accidental loss or destruction of, or damage to, personal data. </a:t>
            </a:r>
          </a:p>
          <a:p>
            <a:pPr marL="360000" indent="-360000">
              <a:lnSpc>
                <a:spcPct val="100000"/>
              </a:lnSpc>
              <a:buFontTx/>
              <a:buNone/>
            </a:pPr>
            <a:r>
              <a:rPr lang="en-GB" altLang="en-US" dirty="0" smtClean="0"/>
              <a:t>8.</a:t>
            </a:r>
            <a:r>
              <a:rPr lang="en-GB" altLang="en-US" dirty="0"/>
              <a:t>	</a:t>
            </a:r>
            <a:r>
              <a:rPr lang="en-US" altLang="en-US" dirty="0"/>
              <a:t>Personal data shall not be transferred to a country or territory outside the European Economic Area unless that country or territory ensures an adequate level of protection for the rights and freedoms of data subjects in relation to the processing of personal data. </a:t>
            </a:r>
          </a:p>
          <a:p>
            <a:pPr marL="0" indent="0">
              <a:buNone/>
            </a:pPr>
            <a:endParaRPr lang="en-GB" dirty="0"/>
          </a:p>
        </p:txBody>
      </p:sp>
    </p:spTree>
    <p:extLst>
      <p:ext uri="{BB962C8B-B14F-4D97-AF65-F5344CB8AC3E}">
        <p14:creationId xmlns:p14="http://schemas.microsoft.com/office/powerpoint/2010/main" val="971001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HQIP documentation</a:t>
            </a:r>
            <a:endParaRPr lang="en-GB" dirty="0"/>
          </a:p>
        </p:txBody>
      </p:sp>
      <p:sp>
        <p:nvSpPr>
          <p:cNvPr id="3" name="Content Placeholder 2"/>
          <p:cNvSpPr>
            <a:spLocks noGrp="1"/>
          </p:cNvSpPr>
          <p:nvPr>
            <p:ph idx="1"/>
          </p:nvPr>
        </p:nvSpPr>
        <p:spPr/>
        <p:txBody>
          <a:bodyPr/>
          <a:lstStyle/>
          <a:p>
            <a:pPr>
              <a:lnSpc>
                <a:spcPct val="110000"/>
              </a:lnSpc>
            </a:pPr>
            <a:r>
              <a:rPr lang="en-GB" altLang="en-US" dirty="0" smtClean="0"/>
              <a:t>As a data controller, HQIP is responsible for compliance with legislation</a:t>
            </a:r>
          </a:p>
          <a:p>
            <a:pPr>
              <a:lnSpc>
                <a:spcPct val="110000"/>
              </a:lnSpc>
            </a:pPr>
            <a:endParaRPr lang="en-GB" dirty="0"/>
          </a:p>
          <a:p>
            <a:pPr>
              <a:lnSpc>
                <a:spcPct val="110000"/>
              </a:lnSpc>
            </a:pPr>
            <a:r>
              <a:rPr lang="en-GB" dirty="0" smtClean="0"/>
              <a:t>Data Sharing Agreement, Deed of Appointment </a:t>
            </a:r>
            <a:r>
              <a:rPr lang="en-GB" dirty="0" err="1" smtClean="0"/>
              <a:t>etc</a:t>
            </a:r>
            <a:r>
              <a:rPr lang="en-GB" dirty="0" smtClean="0"/>
              <a:t> designed to ensure that:</a:t>
            </a:r>
          </a:p>
          <a:p>
            <a:pPr lvl="1">
              <a:lnSpc>
                <a:spcPct val="110000"/>
              </a:lnSpc>
            </a:pPr>
            <a:r>
              <a:rPr lang="en-GB" sz="2800" dirty="0" smtClean="0"/>
              <a:t>HQIP is not in breach of its own obligations;</a:t>
            </a:r>
          </a:p>
          <a:p>
            <a:pPr lvl="1">
              <a:lnSpc>
                <a:spcPct val="110000"/>
              </a:lnSpc>
            </a:pPr>
            <a:r>
              <a:rPr lang="en-GB" sz="2800" dirty="0" smtClean="0"/>
              <a:t>other parties comply with their relevant obligations</a:t>
            </a:r>
            <a:endParaRPr lang="en-GB" sz="2800" dirty="0"/>
          </a:p>
        </p:txBody>
      </p:sp>
    </p:spTree>
    <p:extLst>
      <p:ext uri="{BB962C8B-B14F-4D97-AF65-F5344CB8AC3E}">
        <p14:creationId xmlns:p14="http://schemas.microsoft.com/office/powerpoint/2010/main" val="507548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Any Questions</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2800" y="1833012"/>
            <a:ext cx="5486400" cy="3858768"/>
          </a:xfrm>
        </p:spPr>
      </p:pic>
    </p:spTree>
    <p:extLst>
      <p:ext uri="{BB962C8B-B14F-4D97-AF65-F5344CB8AC3E}">
        <p14:creationId xmlns:p14="http://schemas.microsoft.com/office/powerpoint/2010/main" val="2745382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Contact Details</a:t>
            </a:r>
            <a:endParaRPr lang="en-GB" dirty="0"/>
          </a:p>
        </p:txBody>
      </p:sp>
      <p:sp>
        <p:nvSpPr>
          <p:cNvPr id="5" name="Title 4"/>
          <p:cNvSpPr>
            <a:spLocks noGrp="1"/>
          </p:cNvSpPr>
          <p:nvPr>
            <p:ph idx="1"/>
          </p:nvPr>
        </p:nvSpPr>
        <p:spPr bwMode="auto">
          <a:xfrm>
            <a:off x="4096018" y="1348703"/>
            <a:ext cx="3999963" cy="4351338"/>
          </a:xfrm>
          <a:prstGeom prst="rect">
            <a:avLst/>
          </a:prstGeom>
          <a:noFill/>
          <a:ln w="9525">
            <a:noFill/>
            <a:miter lim="800000"/>
            <a:headEnd/>
            <a:tailEnd/>
          </a:ln>
        </p:spPr>
        <p:txBody>
          <a:bodyPr anchor="ctr"/>
          <a:lstStyle/>
          <a:p>
            <a:pPr marL="0" indent="0" algn="ctr" eaLnBrk="0" hangingPunct="0">
              <a:buNone/>
            </a:pPr>
            <a:r>
              <a:rPr lang="en-GB" sz="2000" b="1" dirty="0"/>
              <a:t>Matthew Wolton</a:t>
            </a:r>
            <a:br>
              <a:rPr lang="en-GB" sz="2000" b="1" dirty="0"/>
            </a:br>
            <a:r>
              <a:rPr lang="en-GB" sz="2000" dirty="0" smtClean="0"/>
              <a:t>Clark Holt</a:t>
            </a:r>
            <a:br>
              <a:rPr lang="en-GB" sz="2000" dirty="0" smtClean="0"/>
            </a:br>
            <a:r>
              <a:rPr lang="en-GB" sz="2000" dirty="0" smtClean="0"/>
              <a:t>Hardwick House</a:t>
            </a:r>
            <a:br>
              <a:rPr lang="en-GB" sz="2000" dirty="0" smtClean="0"/>
            </a:br>
            <a:r>
              <a:rPr lang="en-GB" sz="2000" dirty="0" smtClean="0"/>
              <a:t>Prospect Place</a:t>
            </a:r>
            <a:br>
              <a:rPr lang="en-GB" sz="2000" dirty="0" smtClean="0"/>
            </a:br>
            <a:r>
              <a:rPr lang="en-GB" sz="2000" dirty="0" smtClean="0"/>
              <a:t>Swindon</a:t>
            </a:r>
            <a:br>
              <a:rPr lang="en-GB" sz="2000" dirty="0" smtClean="0"/>
            </a:br>
            <a:r>
              <a:rPr lang="en-GB" sz="2000" dirty="0" smtClean="0"/>
              <a:t>SN1 3LJ</a:t>
            </a:r>
            <a:r>
              <a:rPr lang="en-GB" sz="2000" dirty="0"/>
              <a:t/>
            </a:r>
            <a:br>
              <a:rPr lang="en-GB" sz="2000" dirty="0"/>
            </a:br>
            <a:endParaRPr lang="en-GB" sz="2000" dirty="0" smtClean="0"/>
          </a:p>
          <a:p>
            <a:pPr marL="0" indent="0" algn="ctr" eaLnBrk="0" hangingPunct="0">
              <a:buNone/>
            </a:pPr>
            <a:r>
              <a:rPr lang="en-GB" sz="2000" dirty="0"/>
              <a:t/>
            </a:r>
            <a:br>
              <a:rPr lang="en-GB" sz="2000" dirty="0"/>
            </a:br>
            <a:r>
              <a:rPr lang="en-GB" sz="2000" dirty="0"/>
              <a:t>t</a:t>
            </a:r>
            <a:r>
              <a:rPr lang="en-GB" sz="2000" dirty="0" smtClean="0"/>
              <a:t>: 01793 492264</a:t>
            </a:r>
            <a:r>
              <a:rPr lang="en-GB" sz="2000" dirty="0"/>
              <a:t/>
            </a:r>
            <a:br>
              <a:rPr lang="en-GB" sz="2000" dirty="0"/>
            </a:br>
            <a:r>
              <a:rPr lang="en-GB" sz="2000" dirty="0"/>
              <a:t>e: </a:t>
            </a:r>
            <a:r>
              <a:rPr lang="en-GB" sz="2000" dirty="0" smtClean="0"/>
              <a:t>mattheww@clarkholt.com</a:t>
            </a:r>
            <a:endParaRPr lang="en-GB" sz="2000" dirty="0"/>
          </a:p>
        </p:txBody>
      </p:sp>
    </p:spTree>
    <p:extLst>
      <p:ext uri="{BB962C8B-B14F-4D97-AF65-F5344CB8AC3E}">
        <p14:creationId xmlns:p14="http://schemas.microsoft.com/office/powerpoint/2010/main" val="2607811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Information Governance</a:t>
            </a:r>
            <a:endParaRPr lang="en-GB" dirty="0"/>
          </a:p>
        </p:txBody>
      </p:sp>
      <p:sp>
        <p:nvSpPr>
          <p:cNvPr id="3" name="Content Placeholder 2"/>
          <p:cNvSpPr>
            <a:spLocks noGrp="1"/>
          </p:cNvSpPr>
          <p:nvPr>
            <p:ph idx="1"/>
          </p:nvPr>
        </p:nvSpPr>
        <p:spPr/>
        <p:txBody>
          <a:bodyPr/>
          <a:lstStyle/>
          <a:p>
            <a:pPr marL="0" indent="0">
              <a:buNone/>
            </a:pPr>
            <a:r>
              <a:rPr lang="en-GB" dirty="0" smtClean="0"/>
              <a:t>“The </a:t>
            </a:r>
            <a:r>
              <a:rPr lang="en-GB" dirty="0"/>
              <a:t>activities and technologies that </a:t>
            </a:r>
            <a:r>
              <a:rPr lang="en-GB" dirty="0" smtClean="0"/>
              <a:t>organisations </a:t>
            </a:r>
            <a:r>
              <a:rPr lang="en-GB" dirty="0"/>
              <a:t>employ to </a:t>
            </a:r>
            <a:r>
              <a:rPr lang="en-GB" dirty="0" smtClean="0"/>
              <a:t>maximise </a:t>
            </a:r>
            <a:r>
              <a:rPr lang="en-GB" dirty="0"/>
              <a:t>the value of their information while </a:t>
            </a:r>
            <a:r>
              <a:rPr lang="en-GB" dirty="0" smtClean="0"/>
              <a:t>minimising </a:t>
            </a:r>
            <a:r>
              <a:rPr lang="en-GB" dirty="0"/>
              <a:t>associated risks and </a:t>
            </a:r>
            <a:r>
              <a:rPr lang="en-GB" dirty="0" smtClean="0"/>
              <a:t>costs”</a:t>
            </a:r>
            <a:endParaRPr lang="en-GB" dirty="0"/>
          </a:p>
          <a:p>
            <a:pPr marL="0" indent="0">
              <a:buNone/>
            </a:pPr>
            <a:endParaRPr lang="en-GB" dirty="0"/>
          </a:p>
          <a:p>
            <a:pPr marL="0" indent="0">
              <a:buNone/>
            </a:pPr>
            <a:r>
              <a:rPr lang="en-GB" dirty="0" smtClean="0"/>
              <a:t>“A set </a:t>
            </a:r>
            <a:r>
              <a:rPr lang="en-GB" dirty="0"/>
              <a:t>of </a:t>
            </a:r>
            <a:r>
              <a:rPr lang="en-GB" dirty="0" smtClean="0"/>
              <a:t>structures</a:t>
            </a:r>
            <a:r>
              <a:rPr lang="en-GB" dirty="0"/>
              <a:t>, policies, procedures, processes and controls implemented to manage </a:t>
            </a:r>
            <a:r>
              <a:rPr lang="en-GB" dirty="0" smtClean="0"/>
              <a:t>information, </a:t>
            </a:r>
            <a:r>
              <a:rPr lang="en-GB" dirty="0"/>
              <a:t>supporting an </a:t>
            </a:r>
            <a:r>
              <a:rPr lang="en-GB" dirty="0" smtClean="0"/>
              <a:t>organisation's </a:t>
            </a:r>
            <a:r>
              <a:rPr lang="en-GB" dirty="0"/>
              <a:t>immediate and future regulatory, legal, risk, environmental and operational requirements</a:t>
            </a:r>
            <a:r>
              <a:rPr lang="en-GB" dirty="0" smtClean="0"/>
              <a:t>”</a:t>
            </a:r>
          </a:p>
        </p:txBody>
      </p:sp>
    </p:spTree>
    <p:extLst>
      <p:ext uri="{BB962C8B-B14F-4D97-AF65-F5344CB8AC3E}">
        <p14:creationId xmlns:p14="http://schemas.microsoft.com/office/powerpoint/2010/main" val="3873822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Legal </a:t>
            </a:r>
            <a:r>
              <a:rPr lang="en-GB" dirty="0" smtClean="0"/>
              <a:t>Background</a:t>
            </a:r>
            <a:endParaRPr lang="en-GB" dirty="0"/>
          </a:p>
        </p:txBody>
      </p:sp>
      <p:sp>
        <p:nvSpPr>
          <p:cNvPr id="3" name="Content Placeholder 2"/>
          <p:cNvSpPr>
            <a:spLocks noGrp="1"/>
          </p:cNvSpPr>
          <p:nvPr>
            <p:ph idx="1"/>
          </p:nvPr>
        </p:nvSpPr>
        <p:spPr/>
        <p:txBody>
          <a:bodyPr>
            <a:normAutofit/>
          </a:bodyPr>
          <a:lstStyle/>
          <a:p>
            <a:pPr>
              <a:lnSpc>
                <a:spcPct val="95000"/>
              </a:lnSpc>
            </a:pPr>
            <a:r>
              <a:rPr lang="en-GB" dirty="0" smtClean="0"/>
              <a:t>Data Protection Act 1998</a:t>
            </a:r>
          </a:p>
          <a:p>
            <a:pPr lvl="1">
              <a:lnSpc>
                <a:spcPct val="95000"/>
              </a:lnSpc>
            </a:pPr>
            <a:r>
              <a:rPr lang="en-GB" sz="2800" dirty="0"/>
              <a:t>i</a:t>
            </a:r>
            <a:r>
              <a:rPr lang="en-GB" sz="2800" dirty="0" smtClean="0"/>
              <a:t>ntended to ensure information is kept safe and secure</a:t>
            </a:r>
            <a:endParaRPr lang="en-GB" sz="2800" dirty="0"/>
          </a:p>
          <a:p>
            <a:pPr>
              <a:lnSpc>
                <a:spcPct val="95000"/>
              </a:lnSpc>
            </a:pPr>
            <a:r>
              <a:rPr lang="en-GB" dirty="0" smtClean="0"/>
              <a:t>Freedom of Information Act 2000</a:t>
            </a:r>
          </a:p>
          <a:p>
            <a:pPr lvl="1">
              <a:lnSpc>
                <a:spcPct val="95000"/>
              </a:lnSpc>
            </a:pPr>
            <a:r>
              <a:rPr lang="en-GB" sz="2800" dirty="0" smtClean="0"/>
              <a:t>intended to ensure information is disclosed</a:t>
            </a:r>
          </a:p>
          <a:p>
            <a:pPr>
              <a:lnSpc>
                <a:spcPct val="95000"/>
              </a:lnSpc>
            </a:pPr>
            <a:r>
              <a:rPr lang="en-GB" dirty="0" smtClean="0"/>
              <a:t>The Human Rights Act 1998 (Article 8)</a:t>
            </a:r>
          </a:p>
          <a:p>
            <a:pPr>
              <a:lnSpc>
                <a:spcPct val="95000"/>
              </a:lnSpc>
            </a:pPr>
            <a:r>
              <a:rPr lang="en-GB" dirty="0" smtClean="0"/>
              <a:t>Common law duty of confidentiality</a:t>
            </a:r>
          </a:p>
          <a:p>
            <a:pPr>
              <a:lnSpc>
                <a:spcPct val="95000"/>
              </a:lnSpc>
            </a:pPr>
            <a:r>
              <a:rPr lang="en-GB" dirty="0" smtClean="0"/>
              <a:t>NHS Care Record Guarantee</a:t>
            </a:r>
          </a:p>
          <a:p>
            <a:pPr>
              <a:lnSpc>
                <a:spcPct val="95000"/>
              </a:lnSpc>
            </a:pPr>
            <a:r>
              <a:rPr lang="en-GB" dirty="0" smtClean="0"/>
              <a:t>NHS Codes of Practice</a:t>
            </a:r>
            <a:endParaRPr lang="en-GB" dirty="0"/>
          </a:p>
        </p:txBody>
      </p:sp>
    </p:spTree>
    <p:extLst>
      <p:ext uri="{BB962C8B-B14F-4D97-AF65-F5344CB8AC3E}">
        <p14:creationId xmlns:p14="http://schemas.microsoft.com/office/powerpoint/2010/main" val="3179927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Act 1998</a:t>
            </a:r>
            <a:endParaRPr lang="en-GB" dirty="0"/>
          </a:p>
        </p:txBody>
      </p:sp>
      <p:sp>
        <p:nvSpPr>
          <p:cNvPr id="3" name="Content Placeholder 2"/>
          <p:cNvSpPr>
            <a:spLocks noGrp="1"/>
          </p:cNvSpPr>
          <p:nvPr>
            <p:ph idx="1"/>
          </p:nvPr>
        </p:nvSpPr>
        <p:spPr/>
        <p:txBody>
          <a:bodyPr>
            <a:normAutofit/>
          </a:bodyPr>
          <a:lstStyle/>
          <a:p>
            <a:pPr>
              <a:spcAft>
                <a:spcPts val="1200"/>
              </a:spcAft>
            </a:pPr>
            <a:r>
              <a:rPr lang="en-GB" dirty="0" smtClean="0"/>
              <a:t>Personal Data</a:t>
            </a:r>
          </a:p>
          <a:p>
            <a:pPr>
              <a:spcAft>
                <a:spcPts val="1200"/>
              </a:spcAft>
            </a:pPr>
            <a:r>
              <a:rPr lang="en-GB" sz="2800" dirty="0" smtClean="0"/>
              <a:t>Sensitive Personal Data</a:t>
            </a:r>
          </a:p>
          <a:p>
            <a:pPr>
              <a:spcAft>
                <a:spcPts val="1200"/>
              </a:spcAft>
            </a:pPr>
            <a:r>
              <a:rPr lang="en-GB" dirty="0" smtClean="0"/>
              <a:t>Data Controller / Data Processor</a:t>
            </a:r>
            <a:endParaRPr lang="en-GB" dirty="0"/>
          </a:p>
          <a:p>
            <a:pPr>
              <a:spcAft>
                <a:spcPts val="1200"/>
              </a:spcAft>
            </a:pPr>
            <a:r>
              <a:rPr lang="en-GB" dirty="0" smtClean="0"/>
              <a:t>Data Protection Principles</a:t>
            </a:r>
          </a:p>
        </p:txBody>
      </p:sp>
    </p:spTree>
    <p:extLst>
      <p:ext uri="{BB962C8B-B14F-4D97-AF65-F5344CB8AC3E}">
        <p14:creationId xmlns:p14="http://schemas.microsoft.com/office/powerpoint/2010/main" val="31219464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Personal Data</a:t>
            </a:r>
            <a:endParaRPr lang="en-GB" dirty="0"/>
          </a:p>
        </p:txBody>
      </p:sp>
      <p:sp>
        <p:nvSpPr>
          <p:cNvPr id="3" name="Content Placeholder 2"/>
          <p:cNvSpPr>
            <a:spLocks noGrp="1"/>
          </p:cNvSpPr>
          <p:nvPr>
            <p:ph idx="1"/>
          </p:nvPr>
        </p:nvSpPr>
        <p:spPr>
          <a:xfrm>
            <a:off x="838200" y="1825627"/>
            <a:ext cx="10515600" cy="4291838"/>
          </a:xfrm>
        </p:spPr>
        <p:txBody>
          <a:bodyPr>
            <a:normAutofit/>
          </a:bodyPr>
          <a:lstStyle/>
          <a:p>
            <a:pPr marL="0" indent="0">
              <a:spcAft>
                <a:spcPts val="1200"/>
              </a:spcAft>
              <a:buNone/>
            </a:pPr>
            <a:r>
              <a:rPr lang="en-GB" sz="2400" dirty="0" smtClean="0"/>
              <a:t>Data which relate to a living individual who can be identified:</a:t>
            </a:r>
          </a:p>
          <a:p>
            <a:pPr marL="360000" lvl="1">
              <a:spcAft>
                <a:spcPts val="1200"/>
              </a:spcAft>
            </a:pPr>
            <a:r>
              <a:rPr lang="en-GB" dirty="0" smtClean="0"/>
              <a:t>from those data; or</a:t>
            </a:r>
            <a:endParaRPr lang="en-GB" dirty="0"/>
          </a:p>
          <a:p>
            <a:pPr marL="360000" lvl="1">
              <a:spcAft>
                <a:spcPts val="1200"/>
              </a:spcAft>
            </a:pPr>
            <a:r>
              <a:rPr lang="en-GB" dirty="0" smtClean="0"/>
              <a:t>from </a:t>
            </a:r>
            <a:r>
              <a:rPr lang="en-GB" dirty="0"/>
              <a:t>those data and other information which is in the possession of, or is likely to come into the possession of, the data </a:t>
            </a:r>
            <a:r>
              <a:rPr lang="en-GB" dirty="0" smtClean="0"/>
              <a:t>controller;</a:t>
            </a:r>
          </a:p>
          <a:p>
            <a:pPr marL="0" lvl="1" indent="0">
              <a:spcAft>
                <a:spcPts val="1200"/>
              </a:spcAft>
              <a:buNone/>
            </a:pPr>
            <a:r>
              <a:rPr lang="en-GB" dirty="0" smtClean="0"/>
              <a:t>and includes </a:t>
            </a:r>
            <a:r>
              <a:rPr lang="en-GB" dirty="0"/>
              <a:t>any expression of opinion about the individual and any indication of the intentions of the data controller or any other person in respect of the </a:t>
            </a:r>
            <a:r>
              <a:rPr lang="en-GB" dirty="0" smtClean="0"/>
              <a:t>individual.</a:t>
            </a:r>
          </a:p>
          <a:p>
            <a:pPr marL="0" indent="0">
              <a:spcBef>
                <a:spcPts val="2000"/>
              </a:spcBef>
              <a:buNone/>
            </a:pPr>
            <a:r>
              <a:rPr lang="en-GB" sz="2400" dirty="0" smtClean="0"/>
              <a:t>[NB “Anonymised Data” vs “</a:t>
            </a:r>
            <a:r>
              <a:rPr lang="en-GB" sz="2400" dirty="0" err="1" smtClean="0"/>
              <a:t>Pseudonymised</a:t>
            </a:r>
            <a:r>
              <a:rPr lang="en-GB" sz="2400" dirty="0" smtClean="0"/>
              <a:t> Data”]</a:t>
            </a:r>
            <a:endParaRPr lang="en-GB" sz="2400" dirty="0"/>
          </a:p>
        </p:txBody>
      </p:sp>
    </p:spTree>
    <p:extLst>
      <p:ext uri="{BB962C8B-B14F-4D97-AF65-F5344CB8AC3E}">
        <p14:creationId xmlns:p14="http://schemas.microsoft.com/office/powerpoint/2010/main" val="3442857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Sensitive Personal Data</a:t>
            </a:r>
            <a:endParaRPr lang="en-GB" dirty="0"/>
          </a:p>
        </p:txBody>
      </p:sp>
      <p:sp>
        <p:nvSpPr>
          <p:cNvPr id="3" name="Content Placeholder 2"/>
          <p:cNvSpPr>
            <a:spLocks noGrp="1"/>
          </p:cNvSpPr>
          <p:nvPr>
            <p:ph idx="1"/>
          </p:nvPr>
        </p:nvSpPr>
        <p:spPr>
          <a:xfrm>
            <a:off x="838200" y="1825625"/>
            <a:ext cx="10515600" cy="4060020"/>
          </a:xfrm>
        </p:spPr>
        <p:txBody>
          <a:bodyPr>
            <a:normAutofit fontScale="92500" lnSpcReduction="20000"/>
          </a:bodyPr>
          <a:lstStyle/>
          <a:p>
            <a:pPr marL="0" indent="0">
              <a:spcBef>
                <a:spcPts val="0"/>
              </a:spcBef>
              <a:spcAft>
                <a:spcPts val="1200"/>
              </a:spcAft>
              <a:buNone/>
            </a:pPr>
            <a:r>
              <a:rPr lang="en-GB" dirty="0" smtClean="0"/>
              <a:t>Personal data consisting of information as to:</a:t>
            </a:r>
          </a:p>
          <a:p>
            <a:pPr marL="720000" indent="-360000">
              <a:spcBef>
                <a:spcPts val="0"/>
              </a:spcBef>
              <a:spcAft>
                <a:spcPts val="1200"/>
              </a:spcAft>
            </a:pPr>
            <a:r>
              <a:rPr lang="en-GB" dirty="0" smtClean="0"/>
              <a:t>the racial or ethnic origin of the data subject;</a:t>
            </a:r>
            <a:endParaRPr lang="en-GB" dirty="0"/>
          </a:p>
          <a:p>
            <a:pPr marL="720000" indent="-360000">
              <a:spcBef>
                <a:spcPts val="0"/>
              </a:spcBef>
              <a:spcAft>
                <a:spcPts val="1200"/>
              </a:spcAft>
            </a:pPr>
            <a:r>
              <a:rPr lang="en-GB" dirty="0" smtClean="0"/>
              <a:t>his political opinions;</a:t>
            </a:r>
          </a:p>
          <a:p>
            <a:pPr marL="720000" indent="-360000">
              <a:spcBef>
                <a:spcPts val="0"/>
              </a:spcBef>
              <a:spcAft>
                <a:spcPts val="1200"/>
              </a:spcAft>
            </a:pPr>
            <a:r>
              <a:rPr lang="en-GB" dirty="0" smtClean="0"/>
              <a:t>his religious beliefs or other beliefs of a similar nature;</a:t>
            </a:r>
          </a:p>
          <a:p>
            <a:pPr marL="720000" indent="-360000">
              <a:spcBef>
                <a:spcPts val="0"/>
              </a:spcBef>
              <a:spcAft>
                <a:spcPts val="1200"/>
              </a:spcAft>
            </a:pPr>
            <a:r>
              <a:rPr lang="en-GB" dirty="0" smtClean="0"/>
              <a:t>whether he is a member of a trade union;</a:t>
            </a:r>
          </a:p>
          <a:p>
            <a:pPr marL="720000" indent="-360000">
              <a:spcBef>
                <a:spcPts val="0"/>
              </a:spcBef>
              <a:spcAft>
                <a:spcPts val="1200"/>
              </a:spcAft>
            </a:pPr>
            <a:r>
              <a:rPr lang="en-GB" b="1" dirty="0" smtClean="0"/>
              <a:t>his physical or mental health or condition;</a:t>
            </a:r>
          </a:p>
          <a:p>
            <a:pPr marL="720000" indent="-360000">
              <a:spcBef>
                <a:spcPts val="0"/>
              </a:spcBef>
              <a:spcAft>
                <a:spcPts val="1200"/>
              </a:spcAft>
            </a:pPr>
            <a:r>
              <a:rPr lang="en-GB" dirty="0" smtClean="0"/>
              <a:t>his sexual life;</a:t>
            </a:r>
          </a:p>
          <a:p>
            <a:pPr marL="720000" indent="-360000">
              <a:spcBef>
                <a:spcPts val="0"/>
              </a:spcBef>
              <a:spcAft>
                <a:spcPts val="1200"/>
              </a:spcAft>
            </a:pPr>
            <a:r>
              <a:rPr lang="en-GB" dirty="0" smtClean="0"/>
              <a:t>the commission or alleged commission by him of any offence; or</a:t>
            </a:r>
          </a:p>
          <a:p>
            <a:pPr marL="720000" indent="-360000">
              <a:spcBef>
                <a:spcPts val="0"/>
              </a:spcBef>
              <a:spcAft>
                <a:spcPts val="1200"/>
              </a:spcAft>
            </a:pPr>
            <a:r>
              <a:rPr lang="en-GB" dirty="0" smtClean="0"/>
              <a:t>any proceedings in relation to any offence.</a:t>
            </a:r>
          </a:p>
        </p:txBody>
      </p:sp>
    </p:spTree>
    <p:extLst>
      <p:ext uri="{BB962C8B-B14F-4D97-AF65-F5344CB8AC3E}">
        <p14:creationId xmlns:p14="http://schemas.microsoft.com/office/powerpoint/2010/main" val="498846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Controller / Data Processor</a:t>
            </a:r>
            <a:endParaRPr lang="en-GB" dirty="0"/>
          </a:p>
        </p:txBody>
      </p:sp>
      <p:sp>
        <p:nvSpPr>
          <p:cNvPr id="3" name="Content Placeholder 2"/>
          <p:cNvSpPr>
            <a:spLocks noGrp="1"/>
          </p:cNvSpPr>
          <p:nvPr>
            <p:ph idx="1"/>
          </p:nvPr>
        </p:nvSpPr>
        <p:spPr>
          <a:xfrm>
            <a:off x="838200" y="1825625"/>
            <a:ext cx="10515600" cy="4060020"/>
          </a:xfrm>
        </p:spPr>
        <p:txBody>
          <a:bodyPr>
            <a:noAutofit/>
          </a:bodyPr>
          <a:lstStyle/>
          <a:p>
            <a:pPr marL="0" indent="0">
              <a:lnSpc>
                <a:spcPct val="110000"/>
              </a:lnSpc>
              <a:buNone/>
            </a:pPr>
            <a:r>
              <a:rPr lang="en-GB" dirty="0" smtClean="0"/>
              <a:t>Data Controller</a:t>
            </a:r>
          </a:p>
          <a:p>
            <a:pPr marL="360000" lvl="1" indent="-360000">
              <a:lnSpc>
                <a:spcPct val="110000"/>
              </a:lnSpc>
              <a:spcAft>
                <a:spcPts val="2400"/>
              </a:spcAft>
            </a:pPr>
            <a:r>
              <a:rPr lang="en-GB" sz="2800" dirty="0"/>
              <a:t>a person who (either alone or jointly or in common with other persons) determines the purposes for which and the manner in which any personal data are, or are to be, </a:t>
            </a:r>
            <a:r>
              <a:rPr lang="en-GB" sz="2800" dirty="0" smtClean="0"/>
              <a:t>processed</a:t>
            </a:r>
          </a:p>
          <a:p>
            <a:pPr marL="0" indent="0">
              <a:lnSpc>
                <a:spcPct val="110000"/>
              </a:lnSpc>
              <a:buNone/>
            </a:pPr>
            <a:r>
              <a:rPr lang="en-GB" dirty="0" smtClean="0"/>
              <a:t>Data Processor</a:t>
            </a:r>
          </a:p>
          <a:p>
            <a:pPr marL="360000" lvl="1" indent="-360000">
              <a:lnSpc>
                <a:spcPct val="110000"/>
              </a:lnSpc>
              <a:spcAft>
                <a:spcPts val="2400"/>
              </a:spcAft>
            </a:pPr>
            <a:r>
              <a:rPr lang="en-GB" sz="2800" dirty="0" smtClean="0"/>
              <a:t>any </a:t>
            </a:r>
            <a:r>
              <a:rPr lang="en-GB" sz="2800" dirty="0"/>
              <a:t>person (other than an employee of the data controller) who processes the </a:t>
            </a:r>
            <a:r>
              <a:rPr lang="en-GB" sz="2800" dirty="0" smtClean="0"/>
              <a:t>personal data </a:t>
            </a:r>
            <a:r>
              <a:rPr lang="en-GB" sz="2800" dirty="0"/>
              <a:t>on behalf of the data controller</a:t>
            </a:r>
            <a:endParaRPr lang="en-GB" sz="2800" dirty="0" smtClean="0"/>
          </a:p>
        </p:txBody>
      </p:sp>
    </p:spTree>
    <p:extLst>
      <p:ext uri="{BB962C8B-B14F-4D97-AF65-F5344CB8AC3E}">
        <p14:creationId xmlns:p14="http://schemas.microsoft.com/office/powerpoint/2010/main" val="766955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a:t>
            </a:r>
            <a:endParaRPr lang="en-GB" dirty="0"/>
          </a:p>
        </p:txBody>
      </p:sp>
      <p:sp>
        <p:nvSpPr>
          <p:cNvPr id="3" name="Content Placeholder 2"/>
          <p:cNvSpPr>
            <a:spLocks noGrp="1"/>
          </p:cNvSpPr>
          <p:nvPr>
            <p:ph idx="1"/>
          </p:nvPr>
        </p:nvSpPr>
        <p:spPr/>
        <p:txBody>
          <a:bodyPr/>
          <a:lstStyle/>
          <a:p>
            <a:pPr>
              <a:lnSpc>
                <a:spcPct val="110000"/>
              </a:lnSpc>
            </a:pPr>
            <a:r>
              <a:rPr lang="en-GB" altLang="en-US" dirty="0" smtClean="0"/>
              <a:t>A </a:t>
            </a:r>
            <a:r>
              <a:rPr lang="en-GB" altLang="en-US" dirty="0"/>
              <a:t>series of </a:t>
            </a:r>
            <a:r>
              <a:rPr lang="en-GB" altLang="en-US" dirty="0" smtClean="0"/>
              <a:t>eight principles </a:t>
            </a:r>
            <a:r>
              <a:rPr lang="en-GB" altLang="en-US" dirty="0"/>
              <a:t>by which personal data must be processed, maintained and transferred if the use of such data is to be considered fair, lawful and proportionate</a:t>
            </a:r>
          </a:p>
          <a:p>
            <a:pPr>
              <a:lnSpc>
                <a:spcPct val="110000"/>
              </a:lnSpc>
            </a:pPr>
            <a:endParaRPr lang="en-GB" dirty="0"/>
          </a:p>
          <a:p>
            <a:pPr>
              <a:lnSpc>
                <a:spcPct val="110000"/>
              </a:lnSpc>
            </a:pPr>
            <a:r>
              <a:rPr lang="en-GB" altLang="en-US" dirty="0"/>
              <a:t>Purpose – “to facilitate data flows while also protecting individual privacy”</a:t>
            </a:r>
          </a:p>
          <a:p>
            <a:endParaRPr lang="en-GB" dirty="0"/>
          </a:p>
        </p:txBody>
      </p:sp>
    </p:spTree>
    <p:extLst>
      <p:ext uri="{BB962C8B-B14F-4D97-AF65-F5344CB8AC3E}">
        <p14:creationId xmlns:p14="http://schemas.microsoft.com/office/powerpoint/2010/main" val="1887255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Data Protection Principles (cont.)</a:t>
            </a:r>
            <a:endParaRPr lang="en-GB" dirty="0"/>
          </a:p>
        </p:txBody>
      </p:sp>
      <p:sp>
        <p:nvSpPr>
          <p:cNvPr id="3" name="Content Placeholder 2"/>
          <p:cNvSpPr>
            <a:spLocks noGrp="1"/>
          </p:cNvSpPr>
          <p:nvPr>
            <p:ph idx="1"/>
          </p:nvPr>
        </p:nvSpPr>
        <p:spPr/>
        <p:txBody>
          <a:bodyPr/>
          <a:lstStyle/>
          <a:p>
            <a:pPr marL="360000" indent="-360000">
              <a:lnSpc>
                <a:spcPct val="100000"/>
              </a:lnSpc>
              <a:buNone/>
            </a:pPr>
            <a:r>
              <a:rPr lang="en-GB" dirty="0" smtClean="0"/>
              <a:t>1. </a:t>
            </a:r>
            <a:r>
              <a:rPr lang="en-US" altLang="en-US" dirty="0"/>
              <a:t>Personal data shall be processed fairly and lawfully and, in particular, shall not be processed unless:</a:t>
            </a:r>
          </a:p>
          <a:p>
            <a:pPr marL="0" indent="0">
              <a:lnSpc>
                <a:spcPct val="100000"/>
              </a:lnSpc>
              <a:buNone/>
            </a:pPr>
            <a:endParaRPr lang="en-GB" dirty="0" smtClean="0"/>
          </a:p>
          <a:p>
            <a:pPr marL="720000" lvl="1" indent="-360000">
              <a:lnSpc>
                <a:spcPct val="100000"/>
              </a:lnSpc>
              <a:spcBef>
                <a:spcPts val="1000"/>
              </a:spcBef>
            </a:pPr>
            <a:r>
              <a:rPr lang="en-US" altLang="en-US" sz="2800" dirty="0"/>
              <a:t>at least one of the conditions in Schedule 2 is met, </a:t>
            </a:r>
            <a:r>
              <a:rPr lang="en-US" altLang="en-US" sz="2800" dirty="0" smtClean="0"/>
              <a:t>and</a:t>
            </a:r>
          </a:p>
          <a:p>
            <a:pPr marL="720000" lvl="1" indent="-360000">
              <a:lnSpc>
                <a:spcPct val="100000"/>
              </a:lnSpc>
              <a:spcBef>
                <a:spcPts val="1000"/>
              </a:spcBef>
            </a:pPr>
            <a:endParaRPr lang="en-US" altLang="en-US" sz="2800" dirty="0"/>
          </a:p>
          <a:p>
            <a:pPr marL="720000" lvl="1" indent="-360000">
              <a:lnSpc>
                <a:spcPct val="100000"/>
              </a:lnSpc>
              <a:spcBef>
                <a:spcPts val="1000"/>
              </a:spcBef>
            </a:pPr>
            <a:r>
              <a:rPr lang="en-US" altLang="en-US" sz="2800" dirty="0"/>
              <a:t>in the case of sensitive personal data, at least one of the conditions in Schedule 3 is also met. </a:t>
            </a:r>
          </a:p>
          <a:p>
            <a:pPr marL="0" indent="0">
              <a:buNone/>
            </a:pPr>
            <a:endParaRPr lang="en-GB" dirty="0"/>
          </a:p>
        </p:txBody>
      </p:sp>
    </p:spTree>
    <p:extLst>
      <p:ext uri="{BB962C8B-B14F-4D97-AF65-F5344CB8AC3E}">
        <p14:creationId xmlns:p14="http://schemas.microsoft.com/office/powerpoint/2010/main" val="346719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710</Words>
  <Application>Microsoft Office PowerPoint</Application>
  <PresentationFormat>Custom</PresentationFormat>
  <Paragraphs>85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Data sharing requirements in the current information governance landscape</vt:lpstr>
      <vt:lpstr>Information Governance</vt:lpstr>
      <vt:lpstr>Legal Background</vt:lpstr>
      <vt:lpstr>Data Protection Act 1998</vt:lpstr>
      <vt:lpstr>Personal Data</vt:lpstr>
      <vt:lpstr>Sensitive Personal Data</vt:lpstr>
      <vt:lpstr>Data Controller / Data Processor</vt:lpstr>
      <vt:lpstr>Data Protection Principles</vt:lpstr>
      <vt:lpstr>Data Protection Principles (cont.)</vt:lpstr>
      <vt:lpstr>Data Protection Principles (cont.)</vt:lpstr>
      <vt:lpstr>Data Protection Principles (cont.)</vt:lpstr>
      <vt:lpstr>Data Protection Principles (cont.)</vt:lpstr>
      <vt:lpstr>Data Protection Principles (cont.)</vt:lpstr>
      <vt:lpstr>Data Protection Principles (cont.)</vt:lpstr>
      <vt:lpstr>HQIP documentation</vt:lpstr>
      <vt:lpstr>Any Questions</vt:lpstr>
      <vt:lpstr>Contact Details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Cripps</dc:creator>
  <cp:lastModifiedBy>Wolton</cp:lastModifiedBy>
  <cp:revision>45</cp:revision>
  <cp:lastPrinted>2016-02-29T17:57:10Z</cp:lastPrinted>
  <dcterms:created xsi:type="dcterms:W3CDTF">2015-04-20T15:48:19Z</dcterms:created>
  <dcterms:modified xsi:type="dcterms:W3CDTF">2016-02-29T21:17:25Z</dcterms:modified>
</cp:coreProperties>
</file>